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8" r:id="rId7"/>
    <p:sldId id="267" r:id="rId8"/>
  </p:sldIdLst>
  <p:sldSz cx="18288000" cy="10287000"/>
  <p:notesSz cx="6858000" cy="9144000"/>
  <p:embeddedFontLst>
    <p:embeddedFont>
      <p:font typeface="Britannic Bold" panose="020B0903060703020204" pitchFamily="3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relia" panose="020B0604020202020204" charset="-52"/>
      <p:regular r:id="rId14"/>
    </p:embeddedFont>
    <p:embeddedFont>
      <p:font typeface="Corbel" panose="020B0503020204020204" pitchFamily="34" charset="0"/>
      <p:regular r:id="rId15"/>
      <p:bold r:id="rId16"/>
      <p:italic r:id="rId17"/>
      <p:boldItalic r:id="rId18"/>
    </p:embeddedFont>
    <p:embeddedFont>
      <p:font typeface="Dosi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12" Type="http://schemas.openxmlformats.org/officeDocument/2006/relationships/image" Target="../media/image2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jpg"/><Relationship Id="rId5" Type="http://schemas.openxmlformats.org/officeDocument/2006/relationships/image" Target="../media/image16.png"/><Relationship Id="rId10" Type="http://schemas.openxmlformats.org/officeDocument/2006/relationships/image" Target="../media/image21.jpg"/><Relationship Id="rId4" Type="http://schemas.openxmlformats.org/officeDocument/2006/relationships/image" Target="../media/image15.svg"/><Relationship Id="rId9" Type="http://schemas.openxmlformats.org/officeDocument/2006/relationships/image" Target="../media/image2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41.svg"/><Relationship Id="rId7" Type="http://schemas.openxmlformats.org/officeDocument/2006/relationships/image" Target="../media/image11.sv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40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47.png"/><Relationship Id="rId5" Type="http://schemas.openxmlformats.org/officeDocument/2006/relationships/image" Target="../media/image43.sv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709" y="-16890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2663033" y="6195861"/>
            <a:ext cx="6914093" cy="5028432"/>
          </a:xfrm>
          <a:custGeom>
            <a:avLst/>
            <a:gdLst/>
            <a:ahLst/>
            <a:cxnLst/>
            <a:rect l="l" t="t" r="r" b="b"/>
            <a:pathLst>
              <a:path w="6914093" h="5028432">
                <a:moveTo>
                  <a:pt x="0" y="0"/>
                </a:moveTo>
                <a:lnTo>
                  <a:pt x="6914093" y="0"/>
                </a:lnTo>
                <a:lnTo>
                  <a:pt x="6914093" y="5028431"/>
                </a:lnTo>
                <a:lnTo>
                  <a:pt x="0" y="5028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029971" y="4820778"/>
            <a:ext cx="10228058" cy="1710875"/>
          </a:xfrm>
          <a:custGeom>
            <a:avLst/>
            <a:gdLst/>
            <a:ahLst/>
            <a:cxnLst/>
            <a:rect l="l" t="t" r="r" b="b"/>
            <a:pathLst>
              <a:path w="10228058" h="1710875">
                <a:moveTo>
                  <a:pt x="0" y="0"/>
                </a:moveTo>
                <a:lnTo>
                  <a:pt x="10228058" y="0"/>
                </a:lnTo>
                <a:lnTo>
                  <a:pt x="10228058" y="1710876"/>
                </a:lnTo>
                <a:lnTo>
                  <a:pt x="0" y="1710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718992" y="3711419"/>
            <a:ext cx="10850017" cy="3188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36"/>
              </a:lnSpc>
            </a:pPr>
            <a:r>
              <a:rPr lang="en-US" sz="19454" dirty="0">
                <a:solidFill>
                  <a:srgbClr val="01070A"/>
                </a:solidFill>
                <a:latin typeface="Britannic Bold" panose="020B0903060703020204" pitchFamily="34" charset="0"/>
              </a:rPr>
              <a:t>Project</a:t>
            </a:r>
          </a:p>
        </p:txBody>
      </p:sp>
      <p:sp>
        <p:nvSpPr>
          <p:cNvPr id="6" name="Freeform 6"/>
          <p:cNvSpPr/>
          <p:nvPr/>
        </p:nvSpPr>
        <p:spPr>
          <a:xfrm>
            <a:off x="12456379" y="5404911"/>
            <a:ext cx="8246933" cy="6247677"/>
          </a:xfrm>
          <a:custGeom>
            <a:avLst/>
            <a:gdLst/>
            <a:ahLst/>
            <a:cxnLst/>
            <a:rect l="l" t="t" r="r" b="b"/>
            <a:pathLst>
              <a:path w="8246933" h="6247677">
                <a:moveTo>
                  <a:pt x="0" y="0"/>
                </a:moveTo>
                <a:lnTo>
                  <a:pt x="8246933" y="0"/>
                </a:lnTo>
                <a:lnTo>
                  <a:pt x="8246933" y="6247677"/>
                </a:lnTo>
                <a:lnTo>
                  <a:pt x="0" y="62476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308980" y="-1652824"/>
            <a:ext cx="8905028" cy="5575060"/>
          </a:xfrm>
          <a:custGeom>
            <a:avLst/>
            <a:gdLst/>
            <a:ahLst/>
            <a:cxnLst/>
            <a:rect l="l" t="t" r="r" b="b"/>
            <a:pathLst>
              <a:path w="8905028" h="5575060">
                <a:moveTo>
                  <a:pt x="0" y="0"/>
                </a:moveTo>
                <a:lnTo>
                  <a:pt x="8905029" y="0"/>
                </a:lnTo>
                <a:lnTo>
                  <a:pt x="8905029" y="5575060"/>
                </a:lnTo>
                <a:lnTo>
                  <a:pt x="0" y="55750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3495846">
            <a:off x="-3929800" y="-2685694"/>
            <a:ext cx="5243739" cy="7338566"/>
          </a:xfrm>
          <a:custGeom>
            <a:avLst/>
            <a:gdLst/>
            <a:ahLst/>
            <a:cxnLst/>
            <a:rect l="l" t="t" r="r" b="b"/>
            <a:pathLst>
              <a:path w="5243739" h="7338566">
                <a:moveTo>
                  <a:pt x="0" y="0"/>
                </a:moveTo>
                <a:lnTo>
                  <a:pt x="5243739" y="0"/>
                </a:lnTo>
                <a:lnTo>
                  <a:pt x="5243739" y="7338565"/>
                </a:lnTo>
                <a:lnTo>
                  <a:pt x="0" y="7338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718991" y="2774126"/>
            <a:ext cx="11048098" cy="1464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458"/>
              </a:lnSpc>
            </a:pPr>
            <a:r>
              <a:rPr lang="en-US" sz="8898" dirty="0">
                <a:solidFill>
                  <a:srgbClr val="01070A"/>
                </a:solidFill>
                <a:latin typeface="Britannic Bold" panose="020B0903060703020204" pitchFamily="34" charset="0"/>
              </a:rPr>
              <a:t>Digital </a:t>
            </a:r>
            <a:r>
              <a:rPr lang="en-US" sz="8898" dirty="0" err="1">
                <a:solidFill>
                  <a:srgbClr val="01070A"/>
                </a:solidFill>
                <a:latin typeface="Britannic Bold" panose="020B0903060703020204" pitchFamily="34" charset="0"/>
              </a:rPr>
              <a:t>Academix’s</a:t>
            </a:r>
            <a:endParaRPr lang="en-US" sz="8898" dirty="0">
              <a:solidFill>
                <a:srgbClr val="01070A"/>
              </a:solidFill>
              <a:latin typeface="Britannic Bold" panose="020B0903060703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649700" y="-571500"/>
            <a:ext cx="9048214" cy="12247451"/>
            <a:chOff x="0" y="0"/>
            <a:chExt cx="2383069" cy="32256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3069" cy="3225666"/>
            </a:xfrm>
            <a:custGeom>
              <a:avLst/>
              <a:gdLst/>
              <a:ahLst/>
              <a:cxnLst/>
              <a:rect l="l" t="t" r="r" b="b"/>
              <a:pathLst>
                <a:path w="2383069" h="3225666">
                  <a:moveTo>
                    <a:pt x="0" y="0"/>
                  </a:moveTo>
                  <a:lnTo>
                    <a:pt x="2383069" y="0"/>
                  </a:lnTo>
                  <a:lnTo>
                    <a:pt x="2383069" y="3225666"/>
                  </a:lnTo>
                  <a:lnTo>
                    <a:pt x="0" y="322566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83069" cy="3273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9888020" y="5210885"/>
            <a:ext cx="5565196" cy="4047415"/>
          </a:xfrm>
          <a:custGeom>
            <a:avLst/>
            <a:gdLst/>
            <a:ahLst/>
            <a:cxnLst/>
            <a:rect l="l" t="t" r="r" b="b"/>
            <a:pathLst>
              <a:path w="5565196" h="4047415">
                <a:moveTo>
                  <a:pt x="5565195" y="0"/>
                </a:moveTo>
                <a:lnTo>
                  <a:pt x="0" y="0"/>
                </a:lnTo>
                <a:lnTo>
                  <a:pt x="0" y="4047415"/>
                </a:lnTo>
                <a:lnTo>
                  <a:pt x="5565195" y="4047415"/>
                </a:lnTo>
                <a:lnTo>
                  <a:pt x="55651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191000" y="2635593"/>
            <a:ext cx="5394683" cy="1193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64"/>
              </a:lnSpc>
              <a:spcBef>
                <a:spcPct val="0"/>
              </a:spcBef>
            </a:pPr>
            <a:r>
              <a:rPr lang="en-US" sz="6974" dirty="0">
                <a:solidFill>
                  <a:srgbClr val="01070A"/>
                </a:solidFill>
                <a:latin typeface="Britannic Bold" panose="020B0903060703020204" pitchFamily="34" charset="0"/>
              </a:rPr>
              <a:t>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79267" y="4152900"/>
            <a:ext cx="5394683" cy="3975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50553" lvl="1" indent="-475277">
              <a:lnSpc>
                <a:spcPts val="6163"/>
              </a:lnSpc>
              <a:buFont typeface="Arial"/>
              <a:buChar char="•"/>
            </a:pPr>
            <a:r>
              <a:rPr lang="en-US" sz="6000" dirty="0">
                <a:solidFill>
                  <a:srgbClr val="01070A"/>
                </a:solidFill>
                <a:latin typeface="Britannic Bold" panose="020B0903060703020204" pitchFamily="34" charset="0"/>
              </a:rPr>
              <a:t>Team</a:t>
            </a:r>
          </a:p>
          <a:p>
            <a:pPr marL="950553" lvl="1" indent="-475277">
              <a:lnSpc>
                <a:spcPts val="6163"/>
              </a:lnSpc>
              <a:buFont typeface="Arial"/>
              <a:buChar char="•"/>
            </a:pPr>
            <a:r>
              <a:rPr lang="en-US" sz="6000" dirty="0">
                <a:solidFill>
                  <a:srgbClr val="01070A"/>
                </a:solidFill>
                <a:latin typeface="Britannic Bold" panose="020B0903060703020204" pitchFamily="34" charset="0"/>
              </a:rPr>
              <a:t>Our concept</a:t>
            </a:r>
          </a:p>
          <a:p>
            <a:pPr marL="950553" lvl="1" indent="-475277">
              <a:lnSpc>
                <a:spcPts val="6163"/>
              </a:lnSpc>
              <a:buFont typeface="Arial"/>
              <a:buChar char="•"/>
            </a:pPr>
            <a:r>
              <a:rPr lang="en-US" sz="6000" dirty="0">
                <a:solidFill>
                  <a:srgbClr val="01070A"/>
                </a:solidFill>
                <a:latin typeface="Britannic Bold" panose="020B0903060703020204" pitchFamily="34" charset="0"/>
              </a:rPr>
              <a:t>Realization</a:t>
            </a:r>
          </a:p>
          <a:p>
            <a:pPr marL="950553" lvl="1" indent="-475277">
              <a:lnSpc>
                <a:spcPts val="6163"/>
              </a:lnSpc>
              <a:buFont typeface="Arial"/>
              <a:buChar char="•"/>
            </a:pPr>
            <a:r>
              <a:rPr lang="en-US" sz="6000" dirty="0">
                <a:solidFill>
                  <a:srgbClr val="01070A"/>
                </a:solidFill>
                <a:latin typeface="Britannic Bold" panose="020B0903060703020204" pitchFamily="34" charset="0"/>
              </a:rPr>
              <a:t>Used Technologies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355002" y="5873946"/>
            <a:ext cx="3190321" cy="3316969"/>
          </a:xfrm>
          <a:custGeom>
            <a:avLst/>
            <a:gdLst/>
            <a:ahLst/>
            <a:cxnLst/>
            <a:rect l="l" t="t" r="r" b="b"/>
            <a:pathLst>
              <a:path w="3190321" h="3316969">
                <a:moveTo>
                  <a:pt x="3190321" y="0"/>
                </a:moveTo>
                <a:lnTo>
                  <a:pt x="0" y="0"/>
                </a:lnTo>
                <a:lnTo>
                  <a:pt x="0" y="3316969"/>
                </a:lnTo>
                <a:lnTo>
                  <a:pt x="3190321" y="3316969"/>
                </a:lnTo>
                <a:lnTo>
                  <a:pt x="319032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86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113609" y="1066116"/>
            <a:ext cx="14154503" cy="8229600"/>
            <a:chOff x="0" y="0"/>
            <a:chExt cx="3727935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27935" cy="2167467"/>
            </a:xfrm>
            <a:custGeom>
              <a:avLst/>
              <a:gdLst/>
              <a:ahLst/>
              <a:cxnLst/>
              <a:rect l="l" t="t" r="r" b="b"/>
              <a:pathLst>
                <a:path w="3727935" h="2167467">
                  <a:moveTo>
                    <a:pt x="6017" y="0"/>
                  </a:moveTo>
                  <a:lnTo>
                    <a:pt x="3721918" y="0"/>
                  </a:lnTo>
                  <a:cubicBezTo>
                    <a:pt x="3725241" y="0"/>
                    <a:pt x="3727935" y="2694"/>
                    <a:pt x="3727935" y="6017"/>
                  </a:cubicBezTo>
                  <a:lnTo>
                    <a:pt x="3727935" y="2161450"/>
                  </a:lnTo>
                  <a:cubicBezTo>
                    <a:pt x="3727935" y="2164773"/>
                    <a:pt x="3725241" y="2167467"/>
                    <a:pt x="3721918" y="2167467"/>
                  </a:cubicBezTo>
                  <a:lnTo>
                    <a:pt x="6017" y="2167467"/>
                  </a:lnTo>
                  <a:cubicBezTo>
                    <a:pt x="2694" y="2167467"/>
                    <a:pt x="0" y="2164773"/>
                    <a:pt x="0" y="2161450"/>
                  </a:cubicBezTo>
                  <a:lnTo>
                    <a:pt x="0" y="6017"/>
                  </a:lnTo>
                  <a:cubicBezTo>
                    <a:pt x="0" y="2694"/>
                    <a:pt x="2694" y="0"/>
                    <a:pt x="601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27935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607367" y="3476760"/>
            <a:ext cx="1507722" cy="161645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210"/>
              </a:lnSpc>
            </a:pPr>
            <a:endParaRPr/>
          </a:p>
        </p:txBody>
      </p:sp>
      <p:sp>
        <p:nvSpPr>
          <p:cNvPr id="10" name="Freeform 10"/>
          <p:cNvSpPr/>
          <p:nvPr/>
        </p:nvSpPr>
        <p:spPr>
          <a:xfrm>
            <a:off x="276159" y="6894969"/>
            <a:ext cx="3835024" cy="3091905"/>
          </a:xfrm>
          <a:custGeom>
            <a:avLst/>
            <a:gdLst/>
            <a:ahLst/>
            <a:cxnLst/>
            <a:rect l="l" t="t" r="r" b="b"/>
            <a:pathLst>
              <a:path w="3835024" h="3091905">
                <a:moveTo>
                  <a:pt x="0" y="0"/>
                </a:moveTo>
                <a:lnTo>
                  <a:pt x="3835024" y="0"/>
                </a:lnTo>
                <a:lnTo>
                  <a:pt x="3835024" y="3091905"/>
                </a:lnTo>
                <a:lnTo>
                  <a:pt x="0" y="3091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2177908" y="7464639"/>
            <a:ext cx="5792103" cy="2522235"/>
          </a:xfrm>
          <a:custGeom>
            <a:avLst/>
            <a:gdLst/>
            <a:ahLst/>
            <a:cxnLst/>
            <a:rect l="l" t="t" r="r" b="b"/>
            <a:pathLst>
              <a:path w="5792103" h="2522235">
                <a:moveTo>
                  <a:pt x="0" y="0"/>
                </a:moveTo>
                <a:lnTo>
                  <a:pt x="5792103" y="0"/>
                </a:lnTo>
                <a:lnTo>
                  <a:pt x="5792103" y="2522235"/>
                </a:lnTo>
                <a:lnTo>
                  <a:pt x="0" y="25222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4762897" y="1527166"/>
            <a:ext cx="8762207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 dirty="0">
                <a:solidFill>
                  <a:srgbClr val="01070A"/>
                </a:solidFill>
                <a:latin typeface="Carelia"/>
              </a:rPr>
              <a:t>Team Members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39575" y="5347906"/>
            <a:ext cx="3429616" cy="722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1"/>
              </a:lnSpc>
            </a:pPr>
            <a:r>
              <a:rPr lang="en-US" sz="3200" dirty="0" err="1">
                <a:solidFill>
                  <a:srgbClr val="01070A"/>
                </a:solidFill>
                <a:latin typeface="Britannic Bold" panose="020B0903060703020204" pitchFamily="34" charset="0"/>
              </a:rPr>
              <a:t>Egor</a:t>
            </a:r>
            <a:r>
              <a:rPr lang="en-US" sz="3200" dirty="0">
                <a:solidFill>
                  <a:srgbClr val="01070A"/>
                </a:solidFill>
                <a:latin typeface="Britannic Bold" panose="020B0903060703020204" pitchFamily="34" charset="0"/>
              </a:rPr>
              <a:t> </a:t>
            </a:r>
            <a:r>
              <a:rPr lang="en-US" sz="3200" dirty="0" err="1">
                <a:solidFill>
                  <a:srgbClr val="01070A"/>
                </a:solidFill>
                <a:latin typeface="Britannic Bold" panose="020B0903060703020204" pitchFamily="34" charset="0"/>
              </a:rPr>
              <a:t>Gremennikov</a:t>
            </a:r>
            <a:endParaRPr lang="en-US" sz="3200" dirty="0">
              <a:solidFill>
                <a:srgbClr val="01070A"/>
              </a:solidFill>
              <a:latin typeface="Britannic Bold" panose="020B0903060703020204" pitchFamily="34" charset="0"/>
            </a:endParaRPr>
          </a:p>
          <a:p>
            <a:pPr algn="ctr">
              <a:lnSpc>
                <a:spcPts val="2761"/>
              </a:lnSpc>
            </a:pPr>
            <a:r>
              <a:rPr lang="en-US" sz="3200" dirty="0">
                <a:solidFill>
                  <a:srgbClr val="01070A"/>
                </a:solidFill>
                <a:latin typeface="Britannic Bold" panose="020B0903060703020204" pitchFamily="34" charset="0"/>
              </a:rPr>
              <a:t>QA</a:t>
            </a:r>
            <a:endParaRPr lang="en-US" sz="3200" u="none" strike="noStrike" dirty="0">
              <a:solidFill>
                <a:srgbClr val="01070A"/>
              </a:solidFill>
              <a:latin typeface="Britannic Bold" panose="020B0903060703020204" pitchFamily="34" charset="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655176" y="5350118"/>
            <a:ext cx="342961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1"/>
              </a:lnSpc>
            </a:pPr>
            <a:r>
              <a:rPr lang="en-US" sz="3200" u="none" strike="noStrike" dirty="0">
                <a:solidFill>
                  <a:srgbClr val="01070A"/>
                </a:solidFill>
                <a:latin typeface="Britannic Bold" panose="020B0903060703020204" pitchFamily="34" charset="0"/>
              </a:rPr>
              <a:t>Nikolay</a:t>
            </a:r>
            <a:r>
              <a:rPr lang="en-US" sz="2800" u="none" strike="noStrike" dirty="0">
                <a:solidFill>
                  <a:srgbClr val="01070A"/>
                </a:solidFill>
                <a:latin typeface="Britannic Bold" panose="020B0903060703020204" pitchFamily="34" charset="0"/>
              </a:rPr>
              <a:t> </a:t>
            </a:r>
            <a:r>
              <a:rPr lang="en-US" sz="2800" u="none" strike="noStrike" dirty="0" err="1">
                <a:solidFill>
                  <a:srgbClr val="01070A"/>
                </a:solidFill>
                <a:latin typeface="Britannic Bold" panose="020B0903060703020204" pitchFamily="34" charset="0"/>
              </a:rPr>
              <a:t>Zhelyazkov</a:t>
            </a:r>
            <a:endParaRPr lang="en-US" sz="2800" u="none" strike="noStrike" dirty="0">
              <a:solidFill>
                <a:srgbClr val="01070A"/>
              </a:solidFill>
              <a:latin typeface="Britannic Bold" panose="020B0903060703020204" pitchFamily="34" charset="0"/>
            </a:endParaRPr>
          </a:p>
          <a:p>
            <a:pPr algn="ctr">
              <a:lnSpc>
                <a:spcPts val="2761"/>
              </a:lnSpc>
            </a:pPr>
            <a:r>
              <a:rPr lang="en-US" sz="2800" dirty="0" err="1">
                <a:solidFill>
                  <a:srgbClr val="01070A"/>
                </a:solidFill>
                <a:latin typeface="Britannic Bold" panose="020B0903060703020204" pitchFamily="34" charset="0"/>
              </a:rPr>
              <a:t>BackEnd</a:t>
            </a:r>
            <a:r>
              <a:rPr lang="en-US" sz="2800" dirty="0">
                <a:solidFill>
                  <a:srgbClr val="01070A"/>
                </a:solidFill>
                <a:latin typeface="Britannic Bold" panose="020B0903060703020204" pitchFamily="34" charset="0"/>
              </a:rPr>
              <a:t> Programmer</a:t>
            </a:r>
            <a:endParaRPr lang="en-US" sz="2800" u="none" strike="noStrike" dirty="0">
              <a:solidFill>
                <a:srgbClr val="01070A"/>
              </a:solidFill>
              <a:latin typeface="Britannic Bold" panose="020B0903060703020204" pitchFamily="34" charset="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190861" y="5353559"/>
            <a:ext cx="3501902" cy="720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1"/>
              </a:lnSpc>
            </a:pPr>
            <a:r>
              <a:rPr lang="en-US" sz="2800" u="none" strike="noStrike" dirty="0">
                <a:solidFill>
                  <a:srgbClr val="01070A"/>
                </a:solidFill>
                <a:latin typeface="Britannic Bold" panose="020B0903060703020204" pitchFamily="34" charset="0"/>
              </a:rPr>
              <a:t>Stefan </a:t>
            </a:r>
            <a:r>
              <a:rPr lang="en-US" sz="2800" u="none" strike="noStrike" dirty="0" err="1">
                <a:solidFill>
                  <a:srgbClr val="01070A"/>
                </a:solidFill>
                <a:latin typeface="Britannic Bold" panose="020B0903060703020204" pitchFamily="34" charset="0"/>
              </a:rPr>
              <a:t>Radev</a:t>
            </a:r>
            <a:endParaRPr lang="en-US" sz="2800" u="none" strike="noStrike" dirty="0">
              <a:solidFill>
                <a:srgbClr val="01070A"/>
              </a:solidFill>
              <a:latin typeface="Britannic Bold" panose="020B0903060703020204" pitchFamily="34" charset="0"/>
            </a:endParaRPr>
          </a:p>
          <a:p>
            <a:pPr algn="ctr">
              <a:lnSpc>
                <a:spcPts val="2761"/>
              </a:lnSpc>
            </a:pPr>
            <a:r>
              <a:rPr lang="en-US" sz="2800" dirty="0" err="1">
                <a:solidFill>
                  <a:srgbClr val="01070A"/>
                </a:solidFill>
                <a:latin typeface="Britannic Bold" panose="020B0903060703020204" pitchFamily="34" charset="0"/>
              </a:rPr>
              <a:t>BackEnd</a:t>
            </a:r>
            <a:r>
              <a:rPr lang="en-US" sz="2800" dirty="0">
                <a:solidFill>
                  <a:srgbClr val="01070A"/>
                </a:solidFill>
                <a:latin typeface="Britannic Bold" panose="020B0903060703020204" pitchFamily="34" charset="0"/>
              </a:rPr>
              <a:t> Programmer</a:t>
            </a:r>
            <a:endParaRPr lang="en-US" sz="2800" u="none" strike="noStrike" dirty="0">
              <a:solidFill>
                <a:srgbClr val="01070A"/>
              </a:solidFill>
              <a:latin typeface="Britannic Bold" panose="020B0903060703020204" pitchFamily="34" charset="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544204" y="5328280"/>
            <a:ext cx="3429615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1"/>
              </a:lnSpc>
            </a:pPr>
            <a:r>
              <a:rPr lang="en-US" sz="2800" u="none" strike="noStrike" dirty="0" err="1">
                <a:solidFill>
                  <a:srgbClr val="01070A"/>
                </a:solidFill>
                <a:latin typeface="Britannic Bold" panose="020B0903060703020204" pitchFamily="34" charset="0"/>
              </a:rPr>
              <a:t>Dimitur</a:t>
            </a:r>
            <a:r>
              <a:rPr lang="en-US" sz="2800" u="none" strike="noStrike" dirty="0">
                <a:solidFill>
                  <a:srgbClr val="01070A"/>
                </a:solidFill>
                <a:latin typeface="Britannic Bold" panose="020B0903060703020204" pitchFamily="34" charset="0"/>
              </a:rPr>
              <a:t> </a:t>
            </a:r>
            <a:r>
              <a:rPr lang="en-US" sz="2800" u="none" strike="noStrike" dirty="0" err="1">
                <a:solidFill>
                  <a:srgbClr val="01070A"/>
                </a:solidFill>
                <a:latin typeface="Britannic Bold" panose="020B0903060703020204" pitchFamily="34" charset="0"/>
              </a:rPr>
              <a:t>Byandov</a:t>
            </a:r>
            <a:endParaRPr lang="en-US" sz="2800" u="none" strike="noStrike" dirty="0">
              <a:solidFill>
                <a:srgbClr val="01070A"/>
              </a:solidFill>
              <a:latin typeface="Britannic Bold" panose="020B0903060703020204" pitchFamily="34" charset="0"/>
            </a:endParaRPr>
          </a:p>
          <a:p>
            <a:pPr algn="ctr">
              <a:lnSpc>
                <a:spcPts val="2761"/>
              </a:lnSpc>
            </a:pPr>
            <a:r>
              <a:rPr lang="en-US" sz="2800" u="none" strike="noStrike" dirty="0" err="1">
                <a:solidFill>
                  <a:srgbClr val="01070A"/>
                </a:solidFill>
                <a:latin typeface="Britannic Bold" panose="020B0903060703020204" pitchFamily="34" charset="0"/>
              </a:rPr>
              <a:t>BackEnd</a:t>
            </a:r>
            <a:r>
              <a:rPr lang="en-US" sz="2800" u="none" strike="noStrike" dirty="0">
                <a:solidFill>
                  <a:srgbClr val="01070A"/>
                </a:solidFill>
                <a:latin typeface="Britannic Bold" panose="020B0903060703020204" pitchFamily="34" charset="0"/>
              </a:rPr>
              <a:t> Programmer</a:t>
            </a:r>
          </a:p>
        </p:txBody>
      </p:sp>
      <p:pic>
        <p:nvPicPr>
          <p:cNvPr id="30" name="Picture 29" descr="A person in a blue shirt&#10;&#10;Description automatically generated">
            <a:extLst>
              <a:ext uri="{FF2B5EF4-FFF2-40B4-BE49-F238E27FC236}">
                <a16:creationId xmlns:a16="http://schemas.microsoft.com/office/drawing/2014/main" id="{A52C8150-FB17-BCE3-5FD0-58F33FF394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137" y="3337495"/>
            <a:ext cx="1791861" cy="1791861"/>
          </a:xfrm>
          <a:prstGeom prst="rect">
            <a:avLst/>
          </a:prstGeom>
        </p:spPr>
      </p:pic>
      <p:pic>
        <p:nvPicPr>
          <p:cNvPr id="32" name="Picture 31" descr="A person in a blue shirt&#10;&#10;Description automatically generated">
            <a:extLst>
              <a:ext uri="{FF2B5EF4-FFF2-40B4-BE49-F238E27FC236}">
                <a16:creationId xmlns:a16="http://schemas.microsoft.com/office/drawing/2014/main" id="{7F22E619-2E5A-FF30-084F-68FC51B945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020" y="3337495"/>
            <a:ext cx="1791861" cy="1791861"/>
          </a:xfrm>
          <a:prstGeom prst="rect">
            <a:avLst/>
          </a:prstGeom>
        </p:spPr>
      </p:pic>
      <p:pic>
        <p:nvPicPr>
          <p:cNvPr id="34" name="Picture 33" descr="A child wearing glasses and a blue shirt&#10;&#10;Description automatically generated">
            <a:extLst>
              <a:ext uri="{FF2B5EF4-FFF2-40B4-BE49-F238E27FC236}">
                <a16:creationId xmlns:a16="http://schemas.microsoft.com/office/drawing/2014/main" id="{821E6B02-3BDC-4BAF-E075-C5025E4B1B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527" y="3389055"/>
            <a:ext cx="1791861" cy="1791861"/>
          </a:xfrm>
          <a:prstGeom prst="rect">
            <a:avLst/>
          </a:prstGeom>
        </p:spPr>
      </p:pic>
      <p:pic>
        <p:nvPicPr>
          <p:cNvPr id="36" name="Picture 35" descr="A child in a white shirt&#10;&#10;Description automatically generated">
            <a:extLst>
              <a:ext uri="{FF2B5EF4-FFF2-40B4-BE49-F238E27FC236}">
                <a16:creationId xmlns:a16="http://schemas.microsoft.com/office/drawing/2014/main" id="{B08C4D94-D6DD-CF9C-986C-1261E1ACAA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2099" y="3389055"/>
            <a:ext cx="1791861" cy="179186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7C395C7-A22D-0DC4-6F44-E8524AF74FFD}"/>
              </a:ext>
            </a:extLst>
          </p:cNvPr>
          <p:cNvSpPr txBox="1"/>
          <p:nvPr/>
        </p:nvSpPr>
        <p:spPr>
          <a:xfrm>
            <a:off x="6017632" y="8287470"/>
            <a:ext cx="27047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Britannic Bold" panose="020B0903060703020204" pitchFamily="34" charset="0"/>
              </a:rPr>
              <a:t>Vicho</a:t>
            </a:r>
            <a:r>
              <a:rPr lang="en-US" sz="2800" dirty="0">
                <a:latin typeface="Britannic Bold" panose="020B0903060703020204" pitchFamily="34" charset="0"/>
              </a:rPr>
              <a:t> </a:t>
            </a:r>
            <a:r>
              <a:rPr lang="en-US" sz="2800" dirty="0" err="1">
                <a:latin typeface="Britannic Bold" panose="020B0903060703020204" pitchFamily="34" charset="0"/>
              </a:rPr>
              <a:t>Vichev</a:t>
            </a:r>
            <a:endParaRPr lang="en-US" sz="2800" dirty="0">
              <a:latin typeface="Britannic Bold" panose="020B0903060703020204" pitchFamily="34" charset="0"/>
            </a:endParaRPr>
          </a:p>
          <a:p>
            <a:pPr algn="ctr"/>
            <a:r>
              <a:rPr lang="en-US" sz="2800" dirty="0">
                <a:latin typeface="Britannic Bold" panose="020B0903060703020204" pitchFamily="34" charset="0"/>
              </a:rPr>
              <a:t>Scrum Trainer</a:t>
            </a:r>
          </a:p>
        </p:txBody>
      </p:sp>
      <p:pic>
        <p:nvPicPr>
          <p:cNvPr id="40" name="Picture 39" descr="A child in a blue shirt&#10;&#10;Description automatically generated">
            <a:extLst>
              <a:ext uri="{FF2B5EF4-FFF2-40B4-BE49-F238E27FC236}">
                <a16:creationId xmlns:a16="http://schemas.microsoft.com/office/drawing/2014/main" id="{723B53B8-5D29-8CE1-B762-C1604E55A7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13" y="6485910"/>
            <a:ext cx="1796870" cy="179687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8BA5236-C58B-9941-E594-54D9F5D232F0}"/>
              </a:ext>
            </a:extLst>
          </p:cNvPr>
          <p:cNvSpPr txBox="1"/>
          <p:nvPr/>
        </p:nvSpPr>
        <p:spPr>
          <a:xfrm>
            <a:off x="9002366" y="8248702"/>
            <a:ext cx="36903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Britannic Bold" panose="020B0903060703020204" pitchFamily="34" charset="0"/>
              </a:rPr>
              <a:t>Enis</a:t>
            </a:r>
            <a:r>
              <a:rPr lang="en-US" sz="2800" dirty="0">
                <a:latin typeface="Britannic Bold" panose="020B0903060703020204" pitchFamily="34" charset="0"/>
              </a:rPr>
              <a:t> Mustafa</a:t>
            </a:r>
          </a:p>
          <a:p>
            <a:pPr algn="ctr"/>
            <a:r>
              <a:rPr lang="en-US" sz="2800" dirty="0">
                <a:latin typeface="Britannic Bold" panose="020B0903060703020204" pitchFamily="34" charset="0"/>
              </a:rPr>
              <a:t>Backend Programmer</a:t>
            </a:r>
          </a:p>
        </p:txBody>
      </p:sp>
      <p:pic>
        <p:nvPicPr>
          <p:cNvPr id="43" name="Picture 42" descr="A child in a white shirt&#10;&#10;Description automatically generated">
            <a:extLst>
              <a:ext uri="{FF2B5EF4-FFF2-40B4-BE49-F238E27FC236}">
                <a16:creationId xmlns:a16="http://schemas.microsoft.com/office/drawing/2014/main" id="{D81595AC-BEC6-862B-DE8F-3C4DF596AE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619" y="6485910"/>
            <a:ext cx="1796870" cy="17968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497372" y="1747718"/>
            <a:ext cx="13293258" cy="6791564"/>
            <a:chOff x="0" y="0"/>
            <a:chExt cx="3501105" cy="17887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555389" y="2588276"/>
            <a:ext cx="6914076" cy="1141338"/>
          </a:xfrm>
          <a:custGeom>
            <a:avLst/>
            <a:gdLst/>
            <a:ahLst/>
            <a:cxnLst/>
            <a:rect l="l" t="t" r="r" b="b"/>
            <a:pathLst>
              <a:path w="2622717" h="324263">
                <a:moveTo>
                  <a:pt x="0" y="0"/>
                </a:moveTo>
                <a:lnTo>
                  <a:pt x="2622717" y="0"/>
                </a:lnTo>
                <a:lnTo>
                  <a:pt x="2622717" y="324263"/>
                </a:lnTo>
                <a:lnTo>
                  <a:pt x="0" y="324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12"/>
          <p:cNvSpPr/>
          <p:nvPr/>
        </p:nvSpPr>
        <p:spPr>
          <a:xfrm>
            <a:off x="12469465" y="5905716"/>
            <a:ext cx="6921795" cy="4114800"/>
          </a:xfrm>
          <a:custGeom>
            <a:avLst/>
            <a:gdLst/>
            <a:ahLst/>
            <a:cxnLst/>
            <a:rect l="l" t="t" r="r" b="b"/>
            <a:pathLst>
              <a:path w="6921795" h="4114800">
                <a:moveTo>
                  <a:pt x="0" y="0"/>
                </a:moveTo>
                <a:lnTo>
                  <a:pt x="6921795" y="0"/>
                </a:lnTo>
                <a:lnTo>
                  <a:pt x="6921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332393" y="2559119"/>
            <a:ext cx="5623213" cy="104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 dirty="0">
                <a:solidFill>
                  <a:srgbClr val="01070A"/>
                </a:solidFill>
                <a:latin typeface="Britannic Bold" panose="020B0903060703020204" pitchFamily="34" charset="0"/>
              </a:rPr>
              <a:t>Concept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9879B9-7AF8-C525-AC96-50C60E026E80}"/>
              </a:ext>
            </a:extLst>
          </p:cNvPr>
          <p:cNvSpPr txBox="1"/>
          <p:nvPr/>
        </p:nvSpPr>
        <p:spPr>
          <a:xfrm>
            <a:off x="4302188" y="4624287"/>
            <a:ext cx="107854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Our idea is to actualize various quizzes with enough difficulty to think. At the end of the questions , the user’s device will calculate how many questions were answered correctly , at the maximum points of 10.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54484" y="3045203"/>
            <a:ext cx="4568927" cy="4927274"/>
          </a:xfrm>
          <a:custGeom>
            <a:avLst/>
            <a:gdLst/>
            <a:ahLst/>
            <a:cxnLst/>
            <a:rect l="l" t="t" r="r" b="b"/>
            <a:pathLst>
              <a:path w="4568927" h="4927274">
                <a:moveTo>
                  <a:pt x="0" y="0"/>
                </a:moveTo>
                <a:lnTo>
                  <a:pt x="4568928" y="0"/>
                </a:lnTo>
                <a:lnTo>
                  <a:pt x="4568928" y="4927274"/>
                </a:lnTo>
                <a:lnTo>
                  <a:pt x="0" y="492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426602" y="4372195"/>
            <a:ext cx="2560425" cy="707608"/>
          </a:xfrm>
          <a:custGeom>
            <a:avLst/>
            <a:gdLst/>
            <a:ahLst/>
            <a:cxnLst/>
            <a:rect l="l" t="t" r="r" b="b"/>
            <a:pathLst>
              <a:path w="2560425" h="707608">
                <a:moveTo>
                  <a:pt x="0" y="0"/>
                </a:moveTo>
                <a:lnTo>
                  <a:pt x="2560425" y="0"/>
                </a:lnTo>
                <a:lnTo>
                  <a:pt x="2560425" y="707608"/>
                </a:lnTo>
                <a:lnTo>
                  <a:pt x="0" y="707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857461" y="3045203"/>
            <a:ext cx="4568927" cy="4927274"/>
          </a:xfrm>
          <a:custGeom>
            <a:avLst/>
            <a:gdLst/>
            <a:ahLst/>
            <a:cxnLst/>
            <a:rect l="l" t="t" r="r" b="b"/>
            <a:pathLst>
              <a:path w="4568927" h="4927274">
                <a:moveTo>
                  <a:pt x="0" y="0"/>
                </a:moveTo>
                <a:lnTo>
                  <a:pt x="4568927" y="0"/>
                </a:lnTo>
                <a:lnTo>
                  <a:pt x="4568927" y="4927274"/>
                </a:lnTo>
                <a:lnTo>
                  <a:pt x="0" y="492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829579" y="4372195"/>
            <a:ext cx="2560425" cy="707608"/>
          </a:xfrm>
          <a:custGeom>
            <a:avLst/>
            <a:gdLst/>
            <a:ahLst/>
            <a:cxnLst/>
            <a:rect l="l" t="t" r="r" b="b"/>
            <a:pathLst>
              <a:path w="2560425" h="707608">
                <a:moveTo>
                  <a:pt x="0" y="0"/>
                </a:moveTo>
                <a:lnTo>
                  <a:pt x="2560424" y="0"/>
                </a:lnTo>
                <a:lnTo>
                  <a:pt x="2560424" y="707608"/>
                </a:lnTo>
                <a:lnTo>
                  <a:pt x="0" y="7076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264588" y="3045203"/>
            <a:ext cx="4568927" cy="4927274"/>
          </a:xfrm>
          <a:custGeom>
            <a:avLst/>
            <a:gdLst/>
            <a:ahLst/>
            <a:cxnLst/>
            <a:rect l="l" t="t" r="r" b="b"/>
            <a:pathLst>
              <a:path w="4568927" h="4927274">
                <a:moveTo>
                  <a:pt x="0" y="0"/>
                </a:moveTo>
                <a:lnTo>
                  <a:pt x="4568928" y="0"/>
                </a:lnTo>
                <a:lnTo>
                  <a:pt x="4568928" y="4927274"/>
                </a:lnTo>
                <a:lnTo>
                  <a:pt x="0" y="492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710071" y="4372195"/>
            <a:ext cx="3382509" cy="707608"/>
          </a:xfrm>
          <a:custGeom>
            <a:avLst/>
            <a:gdLst/>
            <a:ahLst/>
            <a:cxnLst/>
            <a:rect l="l" t="t" r="r" b="b"/>
            <a:pathLst>
              <a:path w="2560425" h="707608">
                <a:moveTo>
                  <a:pt x="0" y="0"/>
                </a:moveTo>
                <a:lnTo>
                  <a:pt x="2560424" y="0"/>
                </a:lnTo>
                <a:lnTo>
                  <a:pt x="2560424" y="707608"/>
                </a:lnTo>
                <a:lnTo>
                  <a:pt x="0" y="707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863001" y="7012197"/>
            <a:ext cx="5939287" cy="4114800"/>
          </a:xfrm>
          <a:custGeom>
            <a:avLst/>
            <a:gdLst/>
            <a:ahLst/>
            <a:cxnLst/>
            <a:rect l="l" t="t" r="r" b="b"/>
            <a:pathLst>
              <a:path w="5939287" h="4114800">
                <a:moveTo>
                  <a:pt x="0" y="0"/>
                </a:moveTo>
                <a:lnTo>
                  <a:pt x="5939287" y="0"/>
                </a:lnTo>
                <a:lnTo>
                  <a:pt x="59392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763342" y="5274517"/>
            <a:ext cx="2757164" cy="2156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1"/>
              </a:lnSpc>
            </a:pPr>
            <a:r>
              <a:rPr lang="en-US" sz="2800" u="none" strike="noStrike" dirty="0">
                <a:solidFill>
                  <a:srgbClr val="01070A"/>
                </a:solidFill>
                <a:latin typeface="Corbel" panose="020B0503020204020204" pitchFamily="34" charset="0"/>
              </a:rPr>
              <a:t>We started to construct the idea by writing the main structure of the code and questions</a:t>
            </a:r>
            <a:r>
              <a:rPr lang="en-US" sz="2800" u="none" strike="noStrike" dirty="0">
                <a:solidFill>
                  <a:srgbClr val="01070A"/>
                </a:solidFill>
                <a:latin typeface="Dosi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05521" y="5274516"/>
            <a:ext cx="3087060" cy="1797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1"/>
              </a:lnSpc>
            </a:pPr>
            <a:r>
              <a:rPr lang="en-US" sz="2800" dirty="0">
                <a:solidFill>
                  <a:srgbClr val="01070A"/>
                </a:solidFill>
                <a:latin typeface="Corbel" panose="020B0503020204020204" pitchFamily="34" charset="0"/>
              </a:rPr>
              <a:t>Finishing documentation, creating a Presentation and finishing README</a:t>
            </a:r>
            <a:r>
              <a:rPr lang="en-US" sz="2800" dirty="0">
                <a:solidFill>
                  <a:srgbClr val="01070A"/>
                </a:solidFill>
                <a:latin typeface="Dosis"/>
              </a:rPr>
              <a:t>.</a:t>
            </a:r>
            <a:endParaRPr lang="en-US" sz="2800" u="none" strike="noStrike" dirty="0">
              <a:solidFill>
                <a:srgbClr val="01070A"/>
              </a:solidFill>
              <a:latin typeface="Dosi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792643" y="1202028"/>
            <a:ext cx="6702715" cy="1172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11"/>
              </a:lnSpc>
              <a:spcBef>
                <a:spcPct val="0"/>
              </a:spcBef>
            </a:pPr>
            <a:r>
              <a:rPr lang="en-US" sz="7151" dirty="0">
                <a:solidFill>
                  <a:srgbClr val="01070A"/>
                </a:solidFill>
                <a:latin typeface="Britannic Bold" panose="020B0903060703020204" pitchFamily="34" charset="0"/>
              </a:rPr>
              <a:t>Realization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23444" y="4286470"/>
            <a:ext cx="2905458" cy="71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15"/>
              </a:lnSpc>
              <a:spcBef>
                <a:spcPct val="0"/>
              </a:spcBef>
            </a:pPr>
            <a:r>
              <a:rPr lang="en-US" sz="4367" dirty="0">
                <a:solidFill>
                  <a:srgbClr val="01070A"/>
                </a:solidFill>
                <a:latin typeface="Britannic Bold" panose="020B0903060703020204" pitchFamily="34" charset="0"/>
              </a:rPr>
              <a:t>Idea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50163" y="5454054"/>
            <a:ext cx="3313302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1"/>
              </a:lnSpc>
            </a:pPr>
            <a:r>
              <a:rPr lang="en-US" sz="2800" u="none" strike="noStrike" dirty="0">
                <a:solidFill>
                  <a:srgbClr val="01070A"/>
                </a:solidFill>
                <a:latin typeface="Corbel" panose="020B0503020204020204" pitchFamily="34" charset="0"/>
              </a:rPr>
              <a:t>At the first week , we had to think of a topic. The best one was voted by everyone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23492" y="4286470"/>
            <a:ext cx="3710145" cy="71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15"/>
              </a:lnSpc>
              <a:spcBef>
                <a:spcPct val="0"/>
              </a:spcBef>
            </a:pPr>
            <a:r>
              <a:rPr lang="en-US" sz="4367" dirty="0" err="1">
                <a:solidFill>
                  <a:srgbClr val="01070A"/>
                </a:solidFill>
                <a:latin typeface="Britannic Bold" panose="020B0903060703020204" pitchFamily="34" charset="0"/>
              </a:rPr>
              <a:t>Visualise</a:t>
            </a:r>
            <a:endParaRPr lang="en-US" sz="4367" dirty="0">
              <a:solidFill>
                <a:srgbClr val="01070A"/>
              </a:solidFill>
              <a:latin typeface="Britannic Bold" panose="020B0903060703020204" pitchFamily="34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30619" y="4286470"/>
            <a:ext cx="3710145" cy="71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15"/>
              </a:lnSpc>
              <a:spcBef>
                <a:spcPct val="0"/>
              </a:spcBef>
            </a:pPr>
            <a:r>
              <a:rPr lang="en-US" sz="4367" dirty="0">
                <a:solidFill>
                  <a:srgbClr val="01070A"/>
                </a:solidFill>
                <a:latin typeface="Britannic Bold" panose="020B0903060703020204" pitchFamily="34" charset="0"/>
              </a:rPr>
              <a:t>Finalization 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EDDEBFCD-7B31-154E-8BF1-94AAB52F0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solidFill>
                  <a:srgbClr val="E8EAED"/>
                </a:solidFill>
                <a:effectLst/>
                <a:latin typeface="inherit"/>
              </a:rPr>
              <a:t>topic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-114177" y="7179332"/>
            <a:ext cx="3505200" cy="3196582"/>
          </a:xfrm>
          <a:custGeom>
            <a:avLst/>
            <a:gdLst/>
            <a:ahLst/>
            <a:cxnLst/>
            <a:rect l="l" t="t" r="r" b="b"/>
            <a:pathLst>
              <a:path w="1354284" h="1300113">
                <a:moveTo>
                  <a:pt x="0" y="0"/>
                </a:moveTo>
                <a:lnTo>
                  <a:pt x="1354284" y="0"/>
                </a:lnTo>
                <a:lnTo>
                  <a:pt x="1354284" y="1300113"/>
                </a:lnTo>
                <a:lnTo>
                  <a:pt x="0" y="13001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5915586" y="154159"/>
            <a:ext cx="6224149" cy="950607"/>
          </a:xfrm>
          <a:custGeom>
            <a:avLst/>
            <a:gdLst/>
            <a:ahLst/>
            <a:cxnLst/>
            <a:rect l="l" t="t" r="r" b="b"/>
            <a:pathLst>
              <a:path w="1772319" h="950607">
                <a:moveTo>
                  <a:pt x="0" y="0"/>
                </a:moveTo>
                <a:lnTo>
                  <a:pt x="1772319" y="0"/>
                </a:lnTo>
                <a:lnTo>
                  <a:pt x="1772319" y="950607"/>
                </a:lnTo>
                <a:lnTo>
                  <a:pt x="0" y="9506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6776745">
            <a:off x="15595089" y="-118230"/>
            <a:ext cx="2289320" cy="2837181"/>
          </a:xfrm>
          <a:custGeom>
            <a:avLst/>
            <a:gdLst/>
            <a:ahLst/>
            <a:cxnLst/>
            <a:rect l="l" t="t" r="r" b="b"/>
            <a:pathLst>
              <a:path w="1200392" h="1679938">
                <a:moveTo>
                  <a:pt x="0" y="0"/>
                </a:moveTo>
                <a:lnTo>
                  <a:pt x="1200392" y="0"/>
                </a:lnTo>
                <a:lnTo>
                  <a:pt x="1200392" y="1679938"/>
                </a:lnTo>
                <a:lnTo>
                  <a:pt x="0" y="16799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5047017" y="58169"/>
            <a:ext cx="8193965" cy="1066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2"/>
              </a:lnSpc>
            </a:pPr>
            <a:r>
              <a:rPr lang="en-US" sz="6501" dirty="0">
                <a:solidFill>
                  <a:srgbClr val="01070A"/>
                </a:solidFill>
                <a:latin typeface="Britannic Bold" panose="020B0903060703020204" pitchFamily="34" charset="0"/>
              </a:rPr>
              <a:t>Resource page</a:t>
            </a:r>
          </a:p>
        </p:txBody>
      </p:sp>
      <p:sp>
        <p:nvSpPr>
          <p:cNvPr id="24" name="AutoShape 2" descr="VS logo">
            <a:extLst>
              <a:ext uri="{FF2B5EF4-FFF2-40B4-BE49-F238E27FC236}">
                <a16:creationId xmlns:a16="http://schemas.microsoft.com/office/drawing/2014/main" id="{4A5C1AF2-F108-4CFB-3864-F644223BFE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" name="Picture 25" descr="A purple ribbon in a shape of a triangle&#10;&#10;Description automatically generated">
            <a:extLst>
              <a:ext uri="{FF2B5EF4-FFF2-40B4-BE49-F238E27FC236}">
                <a16:creationId xmlns:a16="http://schemas.microsoft.com/office/drawing/2014/main" id="{E966A10B-BCD2-899D-EFE8-0B5E82FF65B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73" y="2486284"/>
            <a:ext cx="3522133" cy="1981200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CE56269-CB9F-9226-8D5F-4F3DE6FF0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052" y="2187907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C27F811-67F5-4E94-6E92-75F7B09D67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5187" y="2181484"/>
            <a:ext cx="2590800" cy="2590800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60641CD-9316-4A80-9A05-DBC004848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879" y="222268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267333D-CCB1-2E84-B8FC-BFA3B50863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40982" y="2320547"/>
            <a:ext cx="2426416" cy="22378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3701F75-D34A-91D2-8D2C-B208B3658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945" y="5099713"/>
            <a:ext cx="1904999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55051B6F-5CB2-8010-9069-E2DB3565D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212" y="4970601"/>
            <a:ext cx="1891135" cy="212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7EEDEFDB-E60B-E0D5-9589-1E3E0B7AE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239" y="4813480"/>
            <a:ext cx="2494655" cy="249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6C5CA10D-F014-A648-3055-D1C20F6CA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935" y="4752165"/>
            <a:ext cx="2562925" cy="256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04F782FF-0BD5-1B63-D866-FEA01F29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9538" y="4793361"/>
            <a:ext cx="2562925" cy="256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>
            <a:extLst>
              <a:ext uri="{FF2B5EF4-FFF2-40B4-BE49-F238E27FC236}">
                <a16:creationId xmlns:a16="http://schemas.microsoft.com/office/drawing/2014/main" id="{032BE215-3BA6-8324-E816-A45EBEAA5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786" y="7066513"/>
            <a:ext cx="2365201" cy="236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57225" cap="sq">
              <a:solidFill>
                <a:srgbClr val="1E3F4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775654" y="5143500"/>
            <a:ext cx="9448343" cy="5616757"/>
          </a:xfrm>
          <a:custGeom>
            <a:avLst/>
            <a:gdLst/>
            <a:ahLst/>
            <a:cxnLst/>
            <a:rect l="l" t="t" r="r" b="b"/>
            <a:pathLst>
              <a:path w="9448343" h="5616757">
                <a:moveTo>
                  <a:pt x="0" y="0"/>
                </a:moveTo>
                <a:lnTo>
                  <a:pt x="9448342" y="0"/>
                </a:lnTo>
                <a:lnTo>
                  <a:pt x="9448342" y="5616757"/>
                </a:lnTo>
                <a:lnTo>
                  <a:pt x="0" y="56167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400634" y="5428244"/>
            <a:ext cx="8436357" cy="5844796"/>
          </a:xfrm>
          <a:custGeom>
            <a:avLst/>
            <a:gdLst/>
            <a:ahLst/>
            <a:cxnLst/>
            <a:rect l="l" t="t" r="r" b="b"/>
            <a:pathLst>
              <a:path w="8436357" h="5844796">
                <a:moveTo>
                  <a:pt x="0" y="0"/>
                </a:moveTo>
                <a:lnTo>
                  <a:pt x="8436357" y="0"/>
                </a:lnTo>
                <a:lnTo>
                  <a:pt x="8436357" y="5844796"/>
                </a:lnTo>
                <a:lnTo>
                  <a:pt x="0" y="5844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483456" y="2365012"/>
            <a:ext cx="13321088" cy="363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0569" dirty="0">
                <a:solidFill>
                  <a:srgbClr val="01070A"/>
                </a:solidFill>
                <a:latin typeface="Britannic Bold" panose="020B0903060703020204" pitchFamily="34" charset="0"/>
              </a:rPr>
              <a:t>Let us get Into the Program!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136</Words>
  <Application>Microsoft Office PowerPoint</Application>
  <PresentationFormat>Custom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Corbel</vt:lpstr>
      <vt:lpstr>inherit</vt:lpstr>
      <vt:lpstr>Carelia</vt:lpstr>
      <vt:lpstr>Calibri</vt:lpstr>
      <vt:lpstr>Arial</vt:lpstr>
      <vt:lpstr>Britannic Bold</vt:lpstr>
      <vt:lpstr>Dosis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Illustrative Creative Literature Project Presentation</dc:title>
  <cp:lastModifiedBy>Вичо Димитров Вичев</cp:lastModifiedBy>
  <cp:revision>3</cp:revision>
  <dcterms:created xsi:type="dcterms:W3CDTF">2006-08-16T00:00:00Z</dcterms:created>
  <dcterms:modified xsi:type="dcterms:W3CDTF">2024-04-23T08:05:47Z</dcterms:modified>
  <dc:identifier>DAGDJicmssA</dc:identifier>
</cp:coreProperties>
</file>